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4630400" cy="8229600"/>
  <p:notesSz cx="8229600" cy="14630400"/>
  <p:embeddedFontLst>
    <p:embeddedFont>
      <p:font typeface="Inter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8B61"/>
    <a:srgbClr val="ABC0E4"/>
    <a:srgbClr val="F9598D"/>
    <a:srgbClr val="591CE6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48158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0265E2-2B8E-0767-828E-AFCB68C82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ADE44B-18AD-CC80-1FBF-E2EAC156B0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8FE80B-B46E-14FA-C691-6EF8113A5A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560B78-A26C-81A8-7F37-EC136A523B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72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2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A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5A58CD-3013-1068-279B-DFB93C40C7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3964" y="342852"/>
            <a:ext cx="6019800" cy="12763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D39D6C-432D-F4F3-F015-339ED51B77A3}"/>
              </a:ext>
            </a:extLst>
          </p:cNvPr>
          <p:cNvSpPr txBox="1"/>
          <p:nvPr/>
        </p:nvSpPr>
        <p:spPr>
          <a:xfrm>
            <a:off x="9342232" y="1983100"/>
            <a:ext cx="14085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ea typeface="Inter" panose="020B0604020202020204" charset="0"/>
                <a:cs typeface="Times New Roman" panose="02020603050405020304" pitchFamily="18" charset="0"/>
              </a:rPr>
              <a:t>A Project 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DA143DC-24A4-FA7F-3834-F5D23FC24863}"/>
              </a:ext>
            </a:extLst>
          </p:cNvPr>
          <p:cNvGrpSpPr/>
          <p:nvPr/>
        </p:nvGrpSpPr>
        <p:grpSpPr>
          <a:xfrm>
            <a:off x="6369400" y="2463674"/>
            <a:ext cx="7826103" cy="3060484"/>
            <a:chOff x="6280190" y="1585913"/>
            <a:chExt cx="7826103" cy="3060484"/>
          </a:xfrm>
        </p:grpSpPr>
        <p:sp>
          <p:nvSpPr>
            <p:cNvPr id="3" name="Text 0"/>
            <p:cNvSpPr/>
            <p:nvPr/>
          </p:nvSpPr>
          <p:spPr>
            <a:xfrm>
              <a:off x="6280191" y="1585913"/>
              <a:ext cx="7826102" cy="1703697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buNone/>
              </a:pPr>
              <a:r>
                <a:rPr lang="en-US" sz="3600" b="1" kern="0" spc="-98" dirty="0">
                  <a:gradFill>
                    <a:gsLst>
                      <a:gs pos="0">
                        <a:srgbClr val="591CE6"/>
                      </a:gs>
                      <a:gs pos="74000">
                        <a:srgbClr val="F9598D"/>
                      </a:gs>
                      <a:gs pos="88000">
                        <a:srgbClr val="FB8B61"/>
                      </a:gs>
                    </a:gsLst>
                    <a:lin ang="5400000" scaled="1"/>
                  </a:gradFill>
                  <a:latin typeface="Petrona Bold" pitchFamily="34" charset="0"/>
                  <a:ea typeface="Petrona Bold" pitchFamily="34" charset="-122"/>
                  <a:cs typeface="Petrona Bold" pitchFamily="34" charset="-120"/>
                </a:rPr>
                <a:t>Fingerprint-Based Blood Group Detection Using Deep Learning and Image Processing</a:t>
              </a:r>
              <a:endParaRPr lang="en-US" sz="3600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</a:endParaRPr>
            </a:p>
          </p:txBody>
        </p:sp>
        <p:sp>
          <p:nvSpPr>
            <p:cNvPr id="4" name="Text 1"/>
            <p:cNvSpPr/>
            <p:nvPr/>
          </p:nvSpPr>
          <p:spPr>
            <a:xfrm>
              <a:off x="6280190" y="3757320"/>
              <a:ext cx="7556421" cy="889077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850"/>
                </a:lnSpc>
                <a:buNone/>
              </a:pPr>
              <a:r>
                <a:rPr lang="en-US" b="1" kern="0" spc="-36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PARASURAM T                 512221205012</a:t>
              </a:r>
            </a:p>
            <a:p>
              <a:pPr marL="0" indent="0" algn="ctr">
                <a:lnSpc>
                  <a:spcPts val="2850"/>
                </a:lnSpc>
                <a:buNone/>
              </a:pPr>
              <a:r>
                <a:rPr lang="en-US" b="1" kern="0" spc="-36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PARASURAMAN K           512221202013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4A9C7D8-34BD-3169-1B43-94E9E810562C}"/>
                </a:ext>
              </a:extLst>
            </p:cNvPr>
            <p:cNvSpPr txBox="1"/>
            <p:nvPr/>
          </p:nvSpPr>
          <p:spPr>
            <a:xfrm>
              <a:off x="9044667" y="3267308"/>
              <a:ext cx="16169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i="1" dirty="0">
                  <a:latin typeface="Inter" panose="020B0604020202020204" charset="0"/>
                  <a:ea typeface="Inter" panose="020B0604020202020204" charset="0"/>
                </a:rPr>
                <a:t>Submitted by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522178E-495C-D782-FB09-4DC64649B160}"/>
              </a:ext>
            </a:extLst>
          </p:cNvPr>
          <p:cNvSpPr txBox="1"/>
          <p:nvPr/>
        </p:nvSpPr>
        <p:spPr>
          <a:xfrm>
            <a:off x="7014117" y="6695851"/>
            <a:ext cx="6266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V. RAJI, M.E., Ph.D., 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Information Technology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9ABFFA-B554-5C26-D756-FBD5538AA451}"/>
              </a:ext>
            </a:extLst>
          </p:cNvPr>
          <p:cNvSpPr txBox="1"/>
          <p:nvPr/>
        </p:nvSpPr>
        <p:spPr>
          <a:xfrm>
            <a:off x="6490010" y="5660787"/>
            <a:ext cx="731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u="sng" kern="1200" dirty="0"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CO-ORDINATOR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IN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MS. M.SAMHITHA, M.E.,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Information Technology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20565F-0089-3DD9-61CB-BBEC1C40F367}"/>
              </a:ext>
            </a:extLst>
          </p:cNvPr>
          <p:cNvSpPr txBox="1"/>
          <p:nvPr/>
        </p:nvSpPr>
        <p:spPr>
          <a:xfrm>
            <a:off x="6490010" y="1616485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u="sng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ZEROTH REVIEW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38394"/>
            <a:ext cx="6854071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Title &amp; Relevance</a:t>
            </a:r>
            <a:endParaRPr lang="en-US" sz="4900" dirty="0">
              <a:gradFill>
                <a:gsLst>
                  <a:gs pos="0">
                    <a:srgbClr val="591CE6"/>
                  </a:gs>
                  <a:gs pos="74000">
                    <a:srgbClr val="F9598D"/>
                  </a:gs>
                  <a:gs pos="88000">
                    <a:srgbClr val="FB8B61"/>
                  </a:gs>
                </a:gsLst>
                <a:lin ang="5400000" scaled="1"/>
              </a:gra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281332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8903" y="2881313"/>
            <a:ext cx="15275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7017306" y="2813328"/>
            <a:ext cx="2927747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Clarity and Relevance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7017306" y="3729276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project aims to detect blood groups from fingerprint images using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 and Image Processing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techniques.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81332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4624" y="2881313"/>
            <a:ext cx="204787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10908983" y="2813328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blood testing requires lab-based analysis, while this approach offers a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non-invasive, fast, and cost-effective alternative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60257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33066" y="6093738"/>
            <a:ext cx="204430" cy="374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b="1" kern="0" spc="-59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900" dirty="0"/>
          </a:p>
        </p:txBody>
      </p:sp>
      <p:sp>
        <p:nvSpPr>
          <p:cNvPr id="13" name="Text 10"/>
          <p:cNvSpPr/>
          <p:nvPr/>
        </p:nvSpPr>
        <p:spPr>
          <a:xfrm>
            <a:off x="7017306" y="602575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project has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medical, forensic, and biometric security applications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making it relevant for real-world use.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733" y="734378"/>
            <a:ext cx="5694640" cy="711756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kern="0" spc="-90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</a:t>
            </a:r>
            <a:endParaRPr lang="en-US" sz="4450" dirty="0">
              <a:gradFill>
                <a:gsLst>
                  <a:gs pos="0">
                    <a:srgbClr val="591CE6"/>
                  </a:gs>
                  <a:gs pos="74000">
                    <a:srgbClr val="F9598D"/>
                  </a:gs>
                  <a:gs pos="88000">
                    <a:srgbClr val="FB8B61"/>
                  </a:gs>
                </a:gsLst>
                <a:lin ang="5400000" scaled="1"/>
              </a:gra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1023818" y="1756648"/>
            <a:ext cx="22860" cy="5738574"/>
          </a:xfrm>
          <a:prstGeom prst="roundRect">
            <a:avLst>
              <a:gd name="adj" fmla="val 380460"/>
            </a:avLst>
          </a:prstGeom>
          <a:solidFill>
            <a:srgbClr val="C6BDDA"/>
          </a:solidFill>
          <a:ln/>
        </p:spPr>
      </p:sp>
      <p:sp>
        <p:nvSpPr>
          <p:cNvPr id="5" name="Shape 2"/>
          <p:cNvSpPr/>
          <p:nvPr/>
        </p:nvSpPr>
        <p:spPr>
          <a:xfrm>
            <a:off x="1245334" y="2210991"/>
            <a:ext cx="724733" cy="22860"/>
          </a:xfrm>
          <a:prstGeom prst="roundRect">
            <a:avLst>
              <a:gd name="adj" fmla="val 380460"/>
            </a:avLst>
          </a:prstGeom>
          <a:solidFill>
            <a:srgbClr val="C6BDDA"/>
          </a:solidFill>
          <a:ln/>
        </p:spPr>
      </p:sp>
      <p:sp>
        <p:nvSpPr>
          <p:cNvPr id="6" name="Shape 3"/>
          <p:cNvSpPr/>
          <p:nvPr/>
        </p:nvSpPr>
        <p:spPr>
          <a:xfrm>
            <a:off x="802303" y="1989534"/>
            <a:ext cx="465892" cy="465892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65537" y="2051566"/>
            <a:ext cx="13942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74081" y="1963698"/>
            <a:ext cx="3232309" cy="355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kern="0" spc="-45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Background &amp; Motivation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74081" y="2443639"/>
            <a:ext cx="6245185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Blood group detection is crucial in medical emergencies, organ transplants, and forensic investigations.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45334" y="3974544"/>
            <a:ext cx="724733" cy="22860"/>
          </a:xfrm>
          <a:prstGeom prst="roundRect">
            <a:avLst>
              <a:gd name="adj" fmla="val 380460"/>
            </a:avLst>
          </a:prstGeom>
          <a:solidFill>
            <a:srgbClr val="C6BDDA"/>
          </a:solidFill>
          <a:ln/>
        </p:spPr>
      </p:sp>
      <p:sp>
        <p:nvSpPr>
          <p:cNvPr id="11" name="Shape 8"/>
          <p:cNvSpPr/>
          <p:nvPr/>
        </p:nvSpPr>
        <p:spPr>
          <a:xfrm>
            <a:off x="802303" y="3753088"/>
            <a:ext cx="465892" cy="465892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41725" y="3815120"/>
            <a:ext cx="186928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74081" y="3727252"/>
            <a:ext cx="6245185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Existing methods rely on </a:t>
            </a:r>
            <a:r>
              <a:rPr lang="en-US" sz="1600" b="1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blood sample analysis</a:t>
            </a: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which can be </a:t>
            </a:r>
            <a:r>
              <a:rPr lang="en-US" sz="1600" b="1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time-consuming, invasive, and requires specialized equipment</a:t>
            </a: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245334" y="5258157"/>
            <a:ext cx="724733" cy="22860"/>
          </a:xfrm>
          <a:prstGeom prst="roundRect">
            <a:avLst>
              <a:gd name="adj" fmla="val 380460"/>
            </a:avLst>
          </a:prstGeom>
          <a:solidFill>
            <a:srgbClr val="C6BDDA"/>
          </a:solidFill>
          <a:ln/>
        </p:spPr>
      </p:sp>
      <p:sp>
        <p:nvSpPr>
          <p:cNvPr id="15" name="Shape 12"/>
          <p:cNvSpPr/>
          <p:nvPr/>
        </p:nvSpPr>
        <p:spPr>
          <a:xfrm>
            <a:off x="802303" y="5036701"/>
            <a:ext cx="465892" cy="465892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941963" y="5098733"/>
            <a:ext cx="186571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4"/>
          <p:cNvSpPr/>
          <p:nvPr/>
        </p:nvSpPr>
        <p:spPr>
          <a:xfrm>
            <a:off x="2174081" y="5010864"/>
            <a:ext cx="6245185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Fingerprint patterns are </a:t>
            </a:r>
            <a:r>
              <a:rPr lang="en-US" sz="1600" b="1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unique for individuals and have potential correlations with blood group types</a:t>
            </a: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1245334" y="6541770"/>
            <a:ext cx="724733" cy="22860"/>
          </a:xfrm>
          <a:prstGeom prst="roundRect">
            <a:avLst>
              <a:gd name="adj" fmla="val 380460"/>
            </a:avLst>
          </a:prstGeom>
          <a:solidFill>
            <a:srgbClr val="C6BDDA"/>
          </a:solidFill>
          <a:ln/>
        </p:spPr>
      </p:sp>
      <p:sp>
        <p:nvSpPr>
          <p:cNvPr id="19" name="Shape 16"/>
          <p:cNvSpPr/>
          <p:nvPr/>
        </p:nvSpPr>
        <p:spPr>
          <a:xfrm>
            <a:off x="802303" y="6320314"/>
            <a:ext cx="465892" cy="465892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46606" y="6382345"/>
            <a:ext cx="177284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5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650" dirty="0"/>
          </a:p>
        </p:txBody>
      </p:sp>
      <p:sp>
        <p:nvSpPr>
          <p:cNvPr id="21" name="Text 18"/>
          <p:cNvSpPr/>
          <p:nvPr/>
        </p:nvSpPr>
        <p:spPr>
          <a:xfrm>
            <a:off x="2174081" y="6294477"/>
            <a:ext cx="6245185" cy="993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</a:t>
            </a:r>
            <a:r>
              <a:rPr lang="en-US" sz="1600" b="1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CNN-based deep learning models</a:t>
            </a:r>
            <a:r>
              <a:rPr lang="en-US" sz="160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we aim to develop a system that accurately predicts blood groups from fingerprint images.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9855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Literature</a:t>
            </a: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900" b="1" kern="0" spc="-98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Review</a:t>
            </a:r>
            <a:endParaRPr lang="en-US" sz="4900" dirty="0">
              <a:gradFill>
                <a:gsLst>
                  <a:gs pos="0">
                    <a:srgbClr val="591CE6"/>
                  </a:gs>
                  <a:gs pos="74000">
                    <a:srgbClr val="F9598D"/>
                  </a:gs>
                  <a:gs pos="88000">
                    <a:srgbClr val="FB8B61"/>
                  </a:gs>
                </a:gsLst>
                <a:lin ang="5400000" scaled="1"/>
              </a:gradFill>
            </a:endParaRPr>
          </a:p>
        </p:txBody>
      </p:sp>
      <p:sp>
        <p:nvSpPr>
          <p:cNvPr id="11" name="Shape 1">
            <a:extLst>
              <a:ext uri="{FF2B5EF4-FFF2-40B4-BE49-F238E27FC236}">
                <a16:creationId xmlns:a16="http://schemas.microsoft.com/office/drawing/2014/main" id="{11C67594-023D-9569-617B-334EA73314A5}"/>
              </a:ext>
            </a:extLst>
          </p:cNvPr>
          <p:cNvSpPr/>
          <p:nvPr/>
        </p:nvSpPr>
        <p:spPr>
          <a:xfrm>
            <a:off x="1169160" y="1816846"/>
            <a:ext cx="11881723" cy="5658803"/>
          </a:xfrm>
          <a:prstGeom prst="roundRect">
            <a:avLst>
              <a:gd name="adj" fmla="val 136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2" name="Shape 2">
            <a:extLst>
              <a:ext uri="{FF2B5EF4-FFF2-40B4-BE49-F238E27FC236}">
                <a16:creationId xmlns:a16="http://schemas.microsoft.com/office/drawing/2014/main" id="{D950F79B-E8E2-D4F6-AA06-E3538D401FDD}"/>
              </a:ext>
            </a:extLst>
          </p:cNvPr>
          <p:cNvSpPr/>
          <p:nvPr/>
        </p:nvSpPr>
        <p:spPr>
          <a:xfrm>
            <a:off x="1176780" y="1824466"/>
            <a:ext cx="11868745" cy="8231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8680F0FD-5EAF-BF73-E55E-FBFC50B611D3}"/>
              </a:ext>
            </a:extLst>
          </p:cNvPr>
          <p:cNvSpPr/>
          <p:nvPr/>
        </p:nvSpPr>
        <p:spPr>
          <a:xfrm>
            <a:off x="1360494" y="1942219"/>
            <a:ext cx="160710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b="1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Paper Title</a:t>
            </a:r>
            <a:endParaRPr lang="en-US" sz="1400" dirty="0"/>
          </a:p>
        </p:txBody>
      </p:sp>
      <p:sp>
        <p:nvSpPr>
          <p:cNvPr id="14" name="Text 4">
            <a:extLst>
              <a:ext uri="{FF2B5EF4-FFF2-40B4-BE49-F238E27FC236}">
                <a16:creationId xmlns:a16="http://schemas.microsoft.com/office/drawing/2014/main" id="{A4B7A72A-EC5F-17EA-0BBC-5B133BBA5A6D}"/>
              </a:ext>
            </a:extLst>
          </p:cNvPr>
          <p:cNvSpPr/>
          <p:nvPr/>
        </p:nvSpPr>
        <p:spPr>
          <a:xfrm>
            <a:off x="3342408" y="1942219"/>
            <a:ext cx="160329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b="1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Authors</a:t>
            </a:r>
            <a:endParaRPr lang="en-US" sz="1400" dirty="0"/>
          </a:p>
        </p:txBody>
      </p:sp>
      <p:sp>
        <p:nvSpPr>
          <p:cNvPr id="15" name="Text 5">
            <a:extLst>
              <a:ext uri="{FF2B5EF4-FFF2-40B4-BE49-F238E27FC236}">
                <a16:creationId xmlns:a16="http://schemas.microsoft.com/office/drawing/2014/main" id="{7BF527D3-A5D0-6EAA-0BEA-59DF4D08EED4}"/>
              </a:ext>
            </a:extLst>
          </p:cNvPr>
          <p:cNvSpPr/>
          <p:nvPr/>
        </p:nvSpPr>
        <p:spPr>
          <a:xfrm>
            <a:off x="5320513" y="1942219"/>
            <a:ext cx="160329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b="1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Year</a:t>
            </a:r>
            <a:endParaRPr lang="en-US" sz="1400" dirty="0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C1488DEE-7C3A-9007-D4E3-A8BBE2E9653F}"/>
              </a:ext>
            </a:extLst>
          </p:cNvPr>
          <p:cNvSpPr/>
          <p:nvPr/>
        </p:nvSpPr>
        <p:spPr>
          <a:xfrm>
            <a:off x="7298617" y="1942219"/>
            <a:ext cx="1603296" cy="587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b="1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Methodology Used</a:t>
            </a:r>
            <a:endParaRPr lang="en-US" sz="1400" dirty="0"/>
          </a:p>
        </p:txBody>
      </p:sp>
      <p:sp>
        <p:nvSpPr>
          <p:cNvPr id="17" name="Text 7">
            <a:extLst>
              <a:ext uri="{FF2B5EF4-FFF2-40B4-BE49-F238E27FC236}">
                <a16:creationId xmlns:a16="http://schemas.microsoft.com/office/drawing/2014/main" id="{24C1EDD2-5522-81D5-35ED-860DABD08644}"/>
              </a:ext>
            </a:extLst>
          </p:cNvPr>
          <p:cNvSpPr/>
          <p:nvPr/>
        </p:nvSpPr>
        <p:spPr>
          <a:xfrm>
            <a:off x="9276721" y="1942219"/>
            <a:ext cx="160329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b="1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Pros</a:t>
            </a:r>
            <a:endParaRPr lang="en-US" sz="1400" dirty="0"/>
          </a:p>
        </p:txBody>
      </p:sp>
      <p:sp>
        <p:nvSpPr>
          <p:cNvPr id="18" name="Text 8">
            <a:extLst>
              <a:ext uri="{FF2B5EF4-FFF2-40B4-BE49-F238E27FC236}">
                <a16:creationId xmlns:a16="http://schemas.microsoft.com/office/drawing/2014/main" id="{A352ADF0-1E13-FF49-D5C6-A26A98D2B8D2}"/>
              </a:ext>
            </a:extLst>
          </p:cNvPr>
          <p:cNvSpPr/>
          <p:nvPr/>
        </p:nvSpPr>
        <p:spPr>
          <a:xfrm>
            <a:off x="11254826" y="1942219"/>
            <a:ext cx="160710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b="1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</a:t>
            </a:r>
            <a:endParaRPr lang="en-US" sz="1400" dirty="0"/>
          </a:p>
        </p:txBody>
      </p:sp>
      <p:sp>
        <p:nvSpPr>
          <p:cNvPr id="19" name="Shape 9">
            <a:extLst>
              <a:ext uri="{FF2B5EF4-FFF2-40B4-BE49-F238E27FC236}">
                <a16:creationId xmlns:a16="http://schemas.microsoft.com/office/drawing/2014/main" id="{A1531CE9-4467-73ED-D61C-EF2C3CE1856F}"/>
              </a:ext>
            </a:extLst>
          </p:cNvPr>
          <p:cNvSpPr/>
          <p:nvPr/>
        </p:nvSpPr>
        <p:spPr>
          <a:xfrm>
            <a:off x="1176780" y="2647664"/>
            <a:ext cx="11868745" cy="17047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0">
            <a:extLst>
              <a:ext uri="{FF2B5EF4-FFF2-40B4-BE49-F238E27FC236}">
                <a16:creationId xmlns:a16="http://schemas.microsoft.com/office/drawing/2014/main" id="{934731EB-92EF-DED7-8238-DA0A702EFC50}"/>
              </a:ext>
            </a:extLst>
          </p:cNvPr>
          <p:cNvSpPr/>
          <p:nvPr/>
        </p:nvSpPr>
        <p:spPr>
          <a:xfrm>
            <a:off x="1360494" y="2765417"/>
            <a:ext cx="1607106" cy="881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Blood Group Determination Using Fingerprint</a:t>
            </a:r>
            <a:endParaRPr lang="en-US" sz="1400" dirty="0"/>
          </a:p>
        </p:txBody>
      </p:sp>
      <p:sp>
        <p:nvSpPr>
          <p:cNvPr id="21" name="Text 11">
            <a:extLst>
              <a:ext uri="{FF2B5EF4-FFF2-40B4-BE49-F238E27FC236}">
                <a16:creationId xmlns:a16="http://schemas.microsoft.com/office/drawing/2014/main" id="{BC884D83-2AE6-751B-5375-C03F91A1ADB6}"/>
              </a:ext>
            </a:extLst>
          </p:cNvPr>
          <p:cNvSpPr/>
          <p:nvPr/>
        </p:nvSpPr>
        <p:spPr>
          <a:xfrm>
            <a:off x="3342408" y="2765417"/>
            <a:ext cx="1603296" cy="881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T. Nihar, K. Yeswanth, K. Prabhakar</a:t>
            </a:r>
            <a:endParaRPr lang="en-US" sz="1400" dirty="0"/>
          </a:p>
        </p:txBody>
      </p:sp>
      <p:sp>
        <p:nvSpPr>
          <p:cNvPr id="22" name="Text 12">
            <a:extLst>
              <a:ext uri="{FF2B5EF4-FFF2-40B4-BE49-F238E27FC236}">
                <a16:creationId xmlns:a16="http://schemas.microsoft.com/office/drawing/2014/main" id="{9A83EB62-E9C2-5CAC-5809-5420880B4198}"/>
              </a:ext>
            </a:extLst>
          </p:cNvPr>
          <p:cNvSpPr/>
          <p:nvPr/>
        </p:nvSpPr>
        <p:spPr>
          <a:xfrm>
            <a:off x="5320513" y="2765417"/>
            <a:ext cx="160329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</a:t>
            </a:r>
            <a:endParaRPr lang="en-US" sz="1400" dirty="0"/>
          </a:p>
        </p:txBody>
      </p:sp>
      <p:sp>
        <p:nvSpPr>
          <p:cNvPr id="23" name="Text 13">
            <a:extLst>
              <a:ext uri="{FF2B5EF4-FFF2-40B4-BE49-F238E27FC236}">
                <a16:creationId xmlns:a16="http://schemas.microsoft.com/office/drawing/2014/main" id="{1DC55741-1EB0-A27A-B03D-145A709CEA26}"/>
              </a:ext>
            </a:extLst>
          </p:cNvPr>
          <p:cNvSpPr/>
          <p:nvPr/>
        </p:nvSpPr>
        <p:spPr>
          <a:xfrm>
            <a:off x="7298617" y="2765417"/>
            <a:ext cx="1603296" cy="1469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CNN (LeNet, AlexNet), Ridge Frequency Analysis, Gabor Filters</a:t>
            </a:r>
            <a:endParaRPr lang="en-US" sz="1400" dirty="0"/>
          </a:p>
        </p:txBody>
      </p:sp>
      <p:sp>
        <p:nvSpPr>
          <p:cNvPr id="24" name="Text 14">
            <a:extLst>
              <a:ext uri="{FF2B5EF4-FFF2-40B4-BE49-F238E27FC236}">
                <a16:creationId xmlns:a16="http://schemas.microsoft.com/office/drawing/2014/main" id="{C15F527C-64E9-2A1F-BA85-D1DD35BC0FFD}"/>
              </a:ext>
            </a:extLst>
          </p:cNvPr>
          <p:cNvSpPr/>
          <p:nvPr/>
        </p:nvSpPr>
        <p:spPr>
          <a:xfrm>
            <a:off x="9276721" y="2765417"/>
            <a:ext cx="1603296" cy="1175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Non-invasive approach, potential for real-time use</a:t>
            </a:r>
            <a:endParaRPr lang="en-US" sz="1400" dirty="0"/>
          </a:p>
        </p:txBody>
      </p:sp>
      <p:sp>
        <p:nvSpPr>
          <p:cNvPr id="25" name="Text 15">
            <a:extLst>
              <a:ext uri="{FF2B5EF4-FFF2-40B4-BE49-F238E27FC236}">
                <a16:creationId xmlns:a16="http://schemas.microsoft.com/office/drawing/2014/main" id="{F96FBC61-69EC-8A5D-0015-494467CA5EB4}"/>
              </a:ext>
            </a:extLst>
          </p:cNvPr>
          <p:cNvSpPr/>
          <p:nvPr/>
        </p:nvSpPr>
        <p:spPr>
          <a:xfrm>
            <a:off x="11254826" y="2765417"/>
            <a:ext cx="1607106" cy="881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Accuracy not specified, requires a larger dataset</a:t>
            </a:r>
            <a:endParaRPr lang="en-US" sz="1400" dirty="0"/>
          </a:p>
        </p:txBody>
      </p:sp>
      <p:sp>
        <p:nvSpPr>
          <p:cNvPr id="26" name="Shape 16">
            <a:extLst>
              <a:ext uri="{FF2B5EF4-FFF2-40B4-BE49-F238E27FC236}">
                <a16:creationId xmlns:a16="http://schemas.microsoft.com/office/drawing/2014/main" id="{E7F2ABA7-340C-0E26-3E7E-72BE7562BF93}"/>
              </a:ext>
            </a:extLst>
          </p:cNvPr>
          <p:cNvSpPr/>
          <p:nvPr/>
        </p:nvSpPr>
        <p:spPr>
          <a:xfrm>
            <a:off x="1176780" y="4352401"/>
            <a:ext cx="11868745" cy="17047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17">
            <a:extLst>
              <a:ext uri="{FF2B5EF4-FFF2-40B4-BE49-F238E27FC236}">
                <a16:creationId xmlns:a16="http://schemas.microsoft.com/office/drawing/2014/main" id="{DE750379-764B-6576-DAA6-7EA56C083D28}"/>
              </a:ext>
            </a:extLst>
          </p:cNvPr>
          <p:cNvSpPr/>
          <p:nvPr/>
        </p:nvSpPr>
        <p:spPr>
          <a:xfrm>
            <a:off x="1360494" y="4470154"/>
            <a:ext cx="1607106" cy="1469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Novel Approach to Predict Blood Group using Fingerprint Map Reading</a:t>
            </a:r>
            <a:endParaRPr lang="en-US" sz="1400" dirty="0"/>
          </a:p>
        </p:txBody>
      </p:sp>
      <p:sp>
        <p:nvSpPr>
          <p:cNvPr id="28" name="Text 18">
            <a:extLst>
              <a:ext uri="{FF2B5EF4-FFF2-40B4-BE49-F238E27FC236}">
                <a16:creationId xmlns:a16="http://schemas.microsoft.com/office/drawing/2014/main" id="{9107D6EC-18FE-3BCB-242F-A8BE3E7DF101}"/>
              </a:ext>
            </a:extLst>
          </p:cNvPr>
          <p:cNvSpPr/>
          <p:nvPr/>
        </p:nvSpPr>
        <p:spPr>
          <a:xfrm>
            <a:off x="3342408" y="4470154"/>
            <a:ext cx="1603296" cy="587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P. N. Vijaykumar, D. R. Ingle</a:t>
            </a:r>
            <a:endParaRPr lang="en-US" sz="1400" dirty="0"/>
          </a:p>
        </p:txBody>
      </p:sp>
      <p:sp>
        <p:nvSpPr>
          <p:cNvPr id="29" name="Text 19">
            <a:extLst>
              <a:ext uri="{FF2B5EF4-FFF2-40B4-BE49-F238E27FC236}">
                <a16:creationId xmlns:a16="http://schemas.microsoft.com/office/drawing/2014/main" id="{1AE05467-38AC-2275-318A-601CFD47C058}"/>
              </a:ext>
            </a:extLst>
          </p:cNvPr>
          <p:cNvSpPr/>
          <p:nvPr/>
        </p:nvSpPr>
        <p:spPr>
          <a:xfrm>
            <a:off x="5320513" y="4470154"/>
            <a:ext cx="160329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2021</a:t>
            </a:r>
            <a:endParaRPr lang="en-US" sz="1400" dirty="0"/>
          </a:p>
        </p:txBody>
      </p:sp>
      <p:sp>
        <p:nvSpPr>
          <p:cNvPr id="30" name="Text 20">
            <a:extLst>
              <a:ext uri="{FF2B5EF4-FFF2-40B4-BE49-F238E27FC236}">
                <a16:creationId xmlns:a16="http://schemas.microsoft.com/office/drawing/2014/main" id="{25999534-CA92-7004-DF53-D68BC9F057C3}"/>
              </a:ext>
            </a:extLst>
          </p:cNvPr>
          <p:cNvSpPr/>
          <p:nvPr/>
        </p:nvSpPr>
        <p:spPr>
          <a:xfrm>
            <a:off x="7298617" y="4470154"/>
            <a:ext cx="1603296" cy="1469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Ridge Frequency Estimation, Gabor Filters, Multiple Linear Regression (OLS)</a:t>
            </a:r>
            <a:endParaRPr lang="en-US" sz="1400" dirty="0"/>
          </a:p>
        </p:txBody>
      </p:sp>
      <p:sp>
        <p:nvSpPr>
          <p:cNvPr id="31" name="Text 21">
            <a:extLst>
              <a:ext uri="{FF2B5EF4-FFF2-40B4-BE49-F238E27FC236}">
                <a16:creationId xmlns:a16="http://schemas.microsoft.com/office/drawing/2014/main" id="{3D7A6494-6AC7-7F0A-7600-4E4B6EF69269}"/>
              </a:ext>
            </a:extLst>
          </p:cNvPr>
          <p:cNvSpPr/>
          <p:nvPr/>
        </p:nvSpPr>
        <p:spPr>
          <a:xfrm>
            <a:off x="9276721" y="4470154"/>
            <a:ext cx="1603296" cy="881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Cost-effective, uses fingerprint ridge features</a:t>
            </a:r>
            <a:endParaRPr lang="en-US" sz="1400" dirty="0"/>
          </a:p>
        </p:txBody>
      </p:sp>
      <p:sp>
        <p:nvSpPr>
          <p:cNvPr id="32" name="Text 22">
            <a:extLst>
              <a:ext uri="{FF2B5EF4-FFF2-40B4-BE49-F238E27FC236}">
                <a16:creationId xmlns:a16="http://schemas.microsoft.com/office/drawing/2014/main" id="{32761985-4948-AE93-78E8-4FC16EE8EEFE}"/>
              </a:ext>
            </a:extLst>
          </p:cNvPr>
          <p:cNvSpPr/>
          <p:nvPr/>
        </p:nvSpPr>
        <p:spPr>
          <a:xfrm>
            <a:off x="11254826" y="4470154"/>
            <a:ext cx="1607106" cy="1175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accuracy (62%), lacks deep learning advancements</a:t>
            </a:r>
            <a:endParaRPr lang="en-US" sz="1400" dirty="0"/>
          </a:p>
        </p:txBody>
      </p:sp>
      <p:sp>
        <p:nvSpPr>
          <p:cNvPr id="33" name="Shape 23">
            <a:extLst>
              <a:ext uri="{FF2B5EF4-FFF2-40B4-BE49-F238E27FC236}">
                <a16:creationId xmlns:a16="http://schemas.microsoft.com/office/drawing/2014/main" id="{630BC06E-20CB-169F-74D2-BD3FD983FB81}"/>
              </a:ext>
            </a:extLst>
          </p:cNvPr>
          <p:cNvSpPr/>
          <p:nvPr/>
        </p:nvSpPr>
        <p:spPr>
          <a:xfrm>
            <a:off x="1176780" y="6057138"/>
            <a:ext cx="11868745" cy="14108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4" name="Text 24">
            <a:extLst>
              <a:ext uri="{FF2B5EF4-FFF2-40B4-BE49-F238E27FC236}">
                <a16:creationId xmlns:a16="http://schemas.microsoft.com/office/drawing/2014/main" id="{3FF85BC2-846A-D230-2D1F-E4EDD2FD7545}"/>
              </a:ext>
            </a:extLst>
          </p:cNvPr>
          <p:cNvSpPr/>
          <p:nvPr/>
        </p:nvSpPr>
        <p:spPr>
          <a:xfrm>
            <a:off x="1360494" y="6174890"/>
            <a:ext cx="1607106" cy="1175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Fingerprint-Based Blood Group Prediction Using Deep Learning</a:t>
            </a:r>
            <a:endParaRPr lang="en-US" sz="1400" dirty="0"/>
          </a:p>
        </p:txBody>
      </p:sp>
      <p:sp>
        <p:nvSpPr>
          <p:cNvPr id="35" name="Text 25">
            <a:extLst>
              <a:ext uri="{FF2B5EF4-FFF2-40B4-BE49-F238E27FC236}">
                <a16:creationId xmlns:a16="http://schemas.microsoft.com/office/drawing/2014/main" id="{915B64BB-D938-1BB9-7F8B-65F990935077}"/>
              </a:ext>
            </a:extLst>
          </p:cNvPr>
          <p:cNvSpPr/>
          <p:nvPr/>
        </p:nvSpPr>
        <p:spPr>
          <a:xfrm>
            <a:off x="3342408" y="6174890"/>
            <a:ext cx="1603296" cy="5876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Swathi P, K. Sushmita, Horadi</a:t>
            </a:r>
            <a:endParaRPr lang="en-US" sz="1400" dirty="0"/>
          </a:p>
        </p:txBody>
      </p:sp>
      <p:sp>
        <p:nvSpPr>
          <p:cNvPr id="36" name="Text 26">
            <a:extLst>
              <a:ext uri="{FF2B5EF4-FFF2-40B4-BE49-F238E27FC236}">
                <a16:creationId xmlns:a16="http://schemas.microsoft.com/office/drawing/2014/main" id="{6232AF39-60B9-3DC7-5DA3-109F3C18A2C2}"/>
              </a:ext>
            </a:extLst>
          </p:cNvPr>
          <p:cNvSpPr/>
          <p:nvPr/>
        </p:nvSpPr>
        <p:spPr>
          <a:xfrm>
            <a:off x="5320513" y="6174890"/>
            <a:ext cx="1603296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2024</a:t>
            </a:r>
            <a:endParaRPr lang="en-US" sz="1400" dirty="0"/>
          </a:p>
        </p:txBody>
      </p:sp>
      <p:sp>
        <p:nvSpPr>
          <p:cNvPr id="37" name="Text 27">
            <a:extLst>
              <a:ext uri="{FF2B5EF4-FFF2-40B4-BE49-F238E27FC236}">
                <a16:creationId xmlns:a16="http://schemas.microsoft.com/office/drawing/2014/main" id="{3770EB66-3DB8-885A-3B23-62C3DFE9FA0D}"/>
              </a:ext>
            </a:extLst>
          </p:cNvPr>
          <p:cNvSpPr/>
          <p:nvPr/>
        </p:nvSpPr>
        <p:spPr>
          <a:xfrm>
            <a:off x="7298617" y="6174890"/>
            <a:ext cx="1603296" cy="881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Convolutional Neural Networks (CNNs)</a:t>
            </a:r>
            <a:endParaRPr lang="en-US" sz="1400" dirty="0"/>
          </a:p>
        </p:txBody>
      </p:sp>
      <p:sp>
        <p:nvSpPr>
          <p:cNvPr id="38" name="Text 28">
            <a:extLst>
              <a:ext uri="{FF2B5EF4-FFF2-40B4-BE49-F238E27FC236}">
                <a16:creationId xmlns:a16="http://schemas.microsoft.com/office/drawing/2014/main" id="{1D081A45-ED11-EC57-E363-1CA2CE2C55C1}"/>
              </a:ext>
            </a:extLst>
          </p:cNvPr>
          <p:cNvSpPr/>
          <p:nvPr/>
        </p:nvSpPr>
        <p:spPr>
          <a:xfrm>
            <a:off x="9276721" y="6174890"/>
            <a:ext cx="1603296" cy="1175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 approach, improved feature extraction</a:t>
            </a:r>
            <a:endParaRPr lang="en-US" sz="1400" dirty="0"/>
          </a:p>
        </p:txBody>
      </p:sp>
      <p:sp>
        <p:nvSpPr>
          <p:cNvPr id="39" name="Text 29">
            <a:extLst>
              <a:ext uri="{FF2B5EF4-FFF2-40B4-BE49-F238E27FC236}">
                <a16:creationId xmlns:a16="http://schemas.microsoft.com/office/drawing/2014/main" id="{CC00BB24-F72B-A015-BA12-268FC5A4F570}"/>
              </a:ext>
            </a:extLst>
          </p:cNvPr>
          <p:cNvSpPr/>
          <p:nvPr/>
        </p:nvSpPr>
        <p:spPr>
          <a:xfrm>
            <a:off x="11254826" y="6174890"/>
            <a:ext cx="1607106" cy="1175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kern="0" spc="-2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Accuracy only 62%, requires better dataset quality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9628E-F2A1-BE8A-A2E2-434FF75ED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8ED81B4-14E4-6F1E-AC7C-4B83BCCF3E4F}"/>
              </a:ext>
            </a:extLst>
          </p:cNvPr>
          <p:cNvSpPr/>
          <p:nvPr/>
        </p:nvSpPr>
        <p:spPr>
          <a:xfrm>
            <a:off x="793790" y="1193959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endParaRPr lang="en-US" sz="49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23F6E7EC-FEA4-9EB0-D269-8FA15DCAF2D6}"/>
              </a:ext>
            </a:extLst>
          </p:cNvPr>
          <p:cNvSpPr/>
          <p:nvPr/>
        </p:nvSpPr>
        <p:spPr>
          <a:xfrm>
            <a:off x="793790" y="2540556"/>
            <a:ext cx="3714155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Thoroughness &amp; Relevance</a:t>
            </a:r>
            <a:endParaRPr lang="en-US" sz="2450" dirty="0">
              <a:gradFill>
                <a:gsLst>
                  <a:gs pos="0">
                    <a:srgbClr val="591CE6"/>
                  </a:gs>
                  <a:gs pos="74000">
                    <a:srgbClr val="F9598D"/>
                  </a:gs>
                  <a:gs pos="88000">
                    <a:srgbClr val="FB8B61"/>
                  </a:gs>
                </a:gsLst>
                <a:lin ang="5400000" scaled="1"/>
              </a:gradFill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6EBD71D9-B696-98A2-050B-DC20BE0D8BCF}"/>
              </a:ext>
            </a:extLst>
          </p:cNvPr>
          <p:cNvSpPr/>
          <p:nvPr/>
        </p:nvSpPr>
        <p:spPr>
          <a:xfrm>
            <a:off x="793790" y="315729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Previous research has explored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biometric-based blood group detection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using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fingerprints, iris scans, and genetic markers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668972F0-0F65-971C-88D9-CD89FDEC64DF}"/>
              </a:ext>
            </a:extLst>
          </p:cNvPr>
          <p:cNvSpPr/>
          <p:nvPr/>
        </p:nvSpPr>
        <p:spPr>
          <a:xfrm>
            <a:off x="793790" y="445008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learning, particularly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CNN architectures (LeNet, AlexNet, ResNet, and VGG)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has shown promise in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medical image classification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C67FDFA2-A7A9-2084-6A98-96EECB4DA0A9}"/>
              </a:ext>
            </a:extLst>
          </p:cNvPr>
          <p:cNvSpPr/>
          <p:nvPr/>
        </p:nvSpPr>
        <p:spPr>
          <a:xfrm>
            <a:off x="793790" y="5742861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Studies indicate that certain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minutiae points in fingerprints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might correlate with blood group types, though extensive research is still needed.</a:t>
            </a:r>
            <a:endParaRPr lang="en-US" sz="17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6B8AFA98-43E0-E227-6DB2-785FE22CBFF7}"/>
              </a:ext>
            </a:extLst>
          </p:cNvPr>
          <p:cNvSpPr/>
          <p:nvPr/>
        </p:nvSpPr>
        <p:spPr>
          <a:xfrm>
            <a:off x="7599521" y="2540556"/>
            <a:ext cx="5135166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Existing Work &amp; Project Contribution</a:t>
            </a:r>
            <a:endParaRPr lang="en-US" sz="2450" dirty="0">
              <a:gradFill>
                <a:gsLst>
                  <a:gs pos="0">
                    <a:srgbClr val="591CE6"/>
                  </a:gs>
                  <a:gs pos="74000">
                    <a:srgbClr val="F9598D"/>
                  </a:gs>
                  <a:gs pos="88000">
                    <a:srgbClr val="FB8B61"/>
                  </a:gs>
                </a:gsLst>
                <a:lin ang="5400000" scaled="1"/>
              </a:gradFill>
            </a:endParaRP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A97210CB-7CE1-389E-3F8B-FDAD5A3C1C5D}"/>
              </a:ext>
            </a:extLst>
          </p:cNvPr>
          <p:cNvSpPr/>
          <p:nvPr/>
        </p:nvSpPr>
        <p:spPr>
          <a:xfrm>
            <a:off x="7599521" y="315729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Existing studies primarily use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statistical and image-processing techniques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rather than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learning-based models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20002F02-A669-63A0-93F3-B791FD0EC65C}"/>
              </a:ext>
            </a:extLst>
          </p:cNvPr>
          <p:cNvSpPr/>
          <p:nvPr/>
        </p:nvSpPr>
        <p:spPr>
          <a:xfrm>
            <a:off x="7599521" y="445008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enhances accuracy by leveraging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ResNet34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which has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better feature extraction and generalization capabilities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224DDB01-F2BC-422C-5AA3-A1D2F5E4B266}"/>
              </a:ext>
            </a:extLst>
          </p:cNvPr>
          <p:cNvSpPr/>
          <p:nvPr/>
        </p:nvSpPr>
        <p:spPr>
          <a:xfrm>
            <a:off x="7599521" y="574286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Unlike conventional methods, this approach can provide </a:t>
            </a:r>
            <a:r>
              <a:rPr lang="en-US" sz="175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 results without requiring blood samples</a:t>
            </a: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050525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940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3401" y="2014300"/>
            <a:ext cx="4269581" cy="533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b="1" kern="0" spc="-67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Problem</a:t>
            </a:r>
            <a:r>
              <a:rPr lang="en-US" sz="3350" b="1" kern="0" spc="-67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3350" b="1" kern="0" spc="-67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Statement</a:t>
            </a:r>
            <a:endParaRPr lang="en-US" sz="3350" dirty="0">
              <a:gradFill>
                <a:gsLst>
                  <a:gs pos="0">
                    <a:srgbClr val="591CE6"/>
                  </a:gs>
                  <a:gs pos="74000">
                    <a:srgbClr val="F9598D"/>
                  </a:gs>
                  <a:gs pos="88000">
                    <a:srgbClr val="FB8B61"/>
                  </a:gs>
                </a:gsLst>
                <a:lin ang="5400000" scaled="1"/>
              </a:gradFill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401" y="3257669"/>
            <a:ext cx="4514493" cy="62103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43401" y="2810887"/>
            <a:ext cx="2304098" cy="2668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kern="0" spc="-3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Clearly Defined Problem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98658" y="4146291"/>
            <a:ext cx="4203978" cy="496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 blood group identification methods are </a:t>
            </a:r>
            <a:r>
              <a:rPr lang="en-US" sz="1200" b="1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invasive, time-consuming, and require laboratory equipment</a:t>
            </a: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7894" y="3257669"/>
            <a:ext cx="4514493" cy="62103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13152" y="4111585"/>
            <a:ext cx="4203978" cy="496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There is no widely accepted </a:t>
            </a:r>
            <a:r>
              <a:rPr lang="en-US" sz="1200" b="1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non-invasive and AI-driven</a:t>
            </a: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method for blood group detection.</a:t>
            </a:r>
            <a:endParaRPr lang="en-US" sz="1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2387" y="3257669"/>
            <a:ext cx="4514493" cy="62103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9727644" y="4111585"/>
            <a:ext cx="4203978" cy="496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Manual fingerprint analysis lacks precision and consistency in identifying </a:t>
            </a:r>
            <a:r>
              <a:rPr lang="en-US" sz="1200" b="1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biometric-blood group patterns</a:t>
            </a: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401" y="5298162"/>
            <a:ext cx="3385899" cy="62103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543401" y="4969013"/>
            <a:ext cx="3075384" cy="533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kern="0" spc="-34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Alignment with Project Objectives</a:t>
            </a:r>
            <a:endParaRPr lang="en-US" sz="1650" dirty="0"/>
          </a:p>
        </p:txBody>
      </p:sp>
      <p:sp>
        <p:nvSpPr>
          <p:cNvPr id="13" name="Text 6"/>
          <p:cNvSpPr/>
          <p:nvPr/>
        </p:nvSpPr>
        <p:spPr>
          <a:xfrm>
            <a:off x="698659" y="6189840"/>
            <a:ext cx="3075384" cy="7450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a </a:t>
            </a:r>
            <a:r>
              <a:rPr lang="en-US" sz="1200" b="1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learning-based model</a:t>
            </a: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capable of predicting </a:t>
            </a:r>
            <a:r>
              <a:rPr lang="en-US" sz="1200" b="1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blood groups from fingerprint images</a:t>
            </a: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0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29301" y="5298162"/>
            <a:ext cx="3385899" cy="62103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4084558" y="6152078"/>
            <a:ext cx="3075384" cy="7450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 various </a:t>
            </a:r>
            <a:r>
              <a:rPr lang="en-US" sz="1200" b="1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CNN architectures</a:t>
            </a: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(LeNet5, AlexNet, VGG16, ResNet34) to determine the </a:t>
            </a:r>
            <a:r>
              <a:rPr lang="en-US" sz="1200" b="1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effective model</a:t>
            </a: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00" dirty="0"/>
          </a:p>
        </p:txBody>
      </p:sp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15200" y="5298162"/>
            <a:ext cx="3385899" cy="621030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7470458" y="6152078"/>
            <a:ext cx="3075384" cy="496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a </a:t>
            </a:r>
            <a:r>
              <a:rPr lang="en-US" sz="1200" b="1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user-friendly interface using Django</a:t>
            </a: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real-time predictions.</a:t>
            </a:r>
            <a:endParaRPr lang="en-US" sz="1200" dirty="0"/>
          </a:p>
        </p:txBody>
      </p:sp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701099" y="5298162"/>
            <a:ext cx="3385899" cy="621030"/>
          </a:xfrm>
          <a:prstGeom prst="rect">
            <a:avLst/>
          </a:prstGeom>
        </p:spPr>
      </p:pic>
      <p:sp>
        <p:nvSpPr>
          <p:cNvPr id="19" name="Text 9"/>
          <p:cNvSpPr/>
          <p:nvPr/>
        </p:nvSpPr>
        <p:spPr>
          <a:xfrm>
            <a:off x="10856357" y="6152078"/>
            <a:ext cx="3075384" cy="7450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 accessibility, especially in </a:t>
            </a:r>
            <a:r>
              <a:rPr lang="en-US" sz="1200" b="1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remote areas where lab-based testing is challenging</a:t>
            </a:r>
            <a:r>
              <a:rPr lang="en-US" sz="1200" kern="0" spc="-2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2241" y="614601"/>
            <a:ext cx="6146602" cy="768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00"/>
              </a:lnSpc>
              <a:buNone/>
            </a:pPr>
            <a:r>
              <a:rPr lang="en-US" sz="4800" b="1" kern="0" spc="-97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4800" dirty="0">
              <a:gradFill>
                <a:gsLst>
                  <a:gs pos="0">
                    <a:srgbClr val="591CE6"/>
                  </a:gs>
                  <a:gs pos="74000">
                    <a:srgbClr val="F9598D"/>
                  </a:gs>
                  <a:gs pos="88000">
                    <a:srgbClr val="FB8B61"/>
                  </a:gs>
                </a:gsLst>
                <a:lin ang="5400000" scaled="1"/>
              </a:gra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782241" y="1718072"/>
            <a:ext cx="7579519" cy="1695450"/>
          </a:xfrm>
          <a:prstGeom prst="roundRect">
            <a:avLst>
              <a:gd name="adj" fmla="val 5537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13341" y="1949172"/>
            <a:ext cx="3073241" cy="384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kern="0" spc="-48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Takeaways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013341" y="2467332"/>
            <a:ext cx="711731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project explores an innovative </a:t>
            </a:r>
            <a:r>
              <a:rPr lang="en-US" sz="1750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non-invasive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approach to blood group detection.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82241" y="3637002"/>
            <a:ext cx="7579519" cy="1177290"/>
          </a:xfrm>
          <a:prstGeom prst="roundRect">
            <a:avLst>
              <a:gd name="adj" fmla="val 797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13341" y="3868103"/>
            <a:ext cx="711731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It leverages </a:t>
            </a:r>
            <a:r>
              <a:rPr lang="en-US" sz="1750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learning and image processing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improve accuracy and efficiency.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82241" y="5037773"/>
            <a:ext cx="7579519" cy="1177290"/>
          </a:xfrm>
          <a:prstGeom prst="roundRect">
            <a:avLst>
              <a:gd name="adj" fmla="val 797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13341" y="5268873"/>
            <a:ext cx="711731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ResNet34 has shown </a:t>
            </a:r>
            <a:r>
              <a:rPr lang="en-US" sz="1750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promising results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outperforming other models in validation accuracy.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82241" y="6438543"/>
            <a:ext cx="7579519" cy="1177290"/>
          </a:xfrm>
          <a:prstGeom prst="roundRect">
            <a:avLst>
              <a:gd name="adj" fmla="val 7974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13341" y="6669643"/>
            <a:ext cx="7117318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 work will focus on </a:t>
            </a:r>
            <a:r>
              <a:rPr lang="en-US" sz="1750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datasets, optimizing models, and integrating real-time applications</a:t>
            </a:r>
            <a:r>
              <a:rPr lang="en-US" sz="175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24989"/>
            <a:ext cx="6237684" cy="779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Thank</a:t>
            </a: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 </a:t>
            </a:r>
            <a:r>
              <a:rPr lang="en-US" sz="4900" b="1" kern="0" spc="-98" dirty="0">
                <a:gradFill>
                  <a:gsLst>
                    <a:gs pos="0">
                      <a:srgbClr val="591CE6"/>
                    </a:gs>
                    <a:gs pos="74000">
                      <a:srgbClr val="F9598D"/>
                    </a:gs>
                    <a:gs pos="88000">
                      <a:srgbClr val="FB8B61"/>
                    </a:gs>
                  </a:gsLst>
                  <a:lin ang="5400000" scaled="1"/>
                </a:gra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You</a:t>
            </a:r>
            <a:r>
              <a:rPr lang="en-US" sz="4900" b="1" kern="0" spc="-98" dirty="0">
                <a:solidFill>
                  <a:srgbClr val="F95F88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!</a:t>
            </a:r>
            <a:endParaRPr lang="en-US" sz="4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640</Words>
  <Application>Microsoft Office PowerPoint</Application>
  <PresentationFormat>Custom</PresentationFormat>
  <Paragraphs>88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Times New Roman</vt:lpstr>
      <vt:lpstr>Arial</vt:lpstr>
      <vt:lpstr>Petrona Bold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parasuram T</cp:lastModifiedBy>
  <cp:revision>23</cp:revision>
  <dcterms:created xsi:type="dcterms:W3CDTF">2025-02-23T08:02:29Z</dcterms:created>
  <dcterms:modified xsi:type="dcterms:W3CDTF">2025-02-26T00:40:26Z</dcterms:modified>
</cp:coreProperties>
</file>